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</p:sldMasterIdLst>
  <p:notesMasterIdLst>
    <p:notesMasterId r:id="rId12"/>
  </p:notesMasterIdLst>
  <p:sldIdLst>
    <p:sldId id="397" r:id="rId3"/>
    <p:sldId id="416" r:id="rId4"/>
    <p:sldId id="417" r:id="rId5"/>
    <p:sldId id="408" r:id="rId6"/>
    <p:sldId id="409" r:id="rId7"/>
    <p:sldId id="410" r:id="rId8"/>
    <p:sldId id="414" r:id="rId9"/>
    <p:sldId id="412" r:id="rId10"/>
    <p:sldId id="41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F03"/>
    <a:srgbClr val="1F6EB9"/>
    <a:srgbClr val="82378D"/>
    <a:srgbClr val="E60515"/>
    <a:srgbClr val="F6D200"/>
    <a:srgbClr val="7F3389"/>
    <a:srgbClr val="F59000"/>
    <a:srgbClr val="009B3D"/>
    <a:srgbClr val="82368C"/>
    <a:srgbClr val="823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66584-ACB8-41A2-8922-BF28853FADAC}" v="29" dt="2022-11-29T12:27:00.767"/>
    <p1510:client id="{C8ABD494-67F6-5391-755D-387DC0E7CF5D}" v="2" dt="2022-11-30T12:21:33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87" autoAdjust="0"/>
    <p:restoredTop sz="94250" autoAdjust="0"/>
  </p:normalViewPr>
  <p:slideViewPr>
    <p:cSldViewPr>
      <p:cViewPr varScale="1">
        <p:scale>
          <a:sx n="72" d="100"/>
          <a:sy n="72" d="100"/>
        </p:scale>
        <p:origin x="932" y="56"/>
      </p:cViewPr>
      <p:guideLst>
        <p:guide orient="horz" pos="2160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4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Nulty, Felix" userId="S::mcnultyf@lancaster.ac.uk::a609a371-5dcb-4f3e-bb14-20307f014e8b" providerId="AD" clId="Web-{C8ABD494-67F6-5391-755D-387DC0E7CF5D}"/>
    <pc:docChg chg="modSld">
      <pc:chgData name="McNulty, Felix" userId="S::mcnultyf@lancaster.ac.uk::a609a371-5dcb-4f3e-bb14-20307f014e8b" providerId="AD" clId="Web-{C8ABD494-67F6-5391-755D-387DC0E7CF5D}" dt="2022-11-30T12:21:33.448" v="1" actId="1076"/>
      <pc:docMkLst>
        <pc:docMk/>
      </pc:docMkLst>
      <pc:sldChg chg="modSp">
        <pc:chgData name="McNulty, Felix" userId="S::mcnultyf@lancaster.ac.uk::a609a371-5dcb-4f3e-bb14-20307f014e8b" providerId="AD" clId="Web-{C8ABD494-67F6-5391-755D-387DC0E7CF5D}" dt="2022-11-30T12:21:33.448" v="1" actId="1076"/>
        <pc:sldMkLst>
          <pc:docMk/>
          <pc:sldMk cId="2302729756" sldId="417"/>
        </pc:sldMkLst>
        <pc:spChg chg="mod">
          <ac:chgData name="McNulty, Felix" userId="S::mcnultyf@lancaster.ac.uk::a609a371-5dcb-4f3e-bb14-20307f014e8b" providerId="AD" clId="Web-{C8ABD494-67F6-5391-755D-387DC0E7CF5D}" dt="2022-11-30T12:21:33.448" v="1" actId="1076"/>
          <ac:spMkLst>
            <pc:docMk/>
            <pc:sldMk cId="2302729756" sldId="417"/>
            <ac:spMk id="2" creationId="{4B10E402-D03E-4DE5-97EB-1EE0D49B99F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CDB6F-9360-4AC5-A1A4-B746F8B27D7E}" type="datetimeFigureOut">
              <a:rPr lang="en-GB" smtClean="0"/>
              <a:pPr/>
              <a:t>30/11/2022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8AF62-0413-459D-A055-9BD345497D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16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8AF62-0413-459D-A055-9BD345497D1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: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27584" y="1700808"/>
            <a:ext cx="813690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: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5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: smaller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60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: text with bullet points &amp;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234022" y="36602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9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: text with bullet points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04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: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904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: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17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: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: smaller text using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8" y="1844675"/>
            <a:ext cx="842518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: text with bullet points &amp;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234022" y="36602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: text with bullet points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95289" y="1844675"/>
            <a:ext cx="5400847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: 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: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87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: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6768752" cy="1152128"/>
          </a:xfrm>
          <a:prstGeom prst="rect">
            <a:avLst/>
          </a:prstGeom>
        </p:spPr>
        <p:txBody>
          <a:bodyPr/>
          <a:lstStyle>
            <a:lvl1pPr algn="l">
              <a:lnSpc>
                <a:spcPts val="3500"/>
              </a:lnSpc>
              <a:defRPr sz="3600">
                <a:solidFill>
                  <a:srgbClr val="B5121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27584" y="1700808"/>
            <a:ext cx="8136904" cy="4752975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2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56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747563" y="3259731"/>
            <a:ext cx="6305643" cy="4514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747563" y="3259731"/>
            <a:ext cx="6305643" cy="45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03F3DC-8127-4C6E-BDC0-97F2604B7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052736"/>
            <a:ext cx="7560840" cy="58139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8EF9DB-B504-418C-945F-C205EBC49AEA}"/>
              </a:ext>
            </a:extLst>
          </p:cNvPr>
          <p:cNvSpPr txBox="1"/>
          <p:nvPr/>
        </p:nvSpPr>
        <p:spPr>
          <a:xfrm>
            <a:off x="971600" y="116632"/>
            <a:ext cx="784887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3200" dirty="0"/>
              <a:t>What works in mental health support for LGBTQ+ young people?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40A593-31DE-46EF-8AD9-CB8EA9E86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52595"/>
            <a:ext cx="1988773" cy="198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0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305C9E-5881-4C74-A2D9-2A5EE7DABB2D}"/>
              </a:ext>
            </a:extLst>
          </p:cNvPr>
          <p:cNvSpPr/>
          <p:nvPr/>
        </p:nvSpPr>
        <p:spPr>
          <a:xfrm>
            <a:off x="1115616" y="1556792"/>
            <a:ext cx="3744416" cy="4968552"/>
          </a:xfrm>
          <a:prstGeom prst="roundRect">
            <a:avLst/>
          </a:prstGeom>
          <a:solidFill>
            <a:srgbClr val="F68F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70" dirty="0">
                <a:solidFill>
                  <a:schemeClr val="tx1"/>
                </a:solidFill>
              </a:rPr>
              <a:t>An </a:t>
            </a:r>
            <a:r>
              <a:rPr lang="en-GB" sz="1870" b="1" dirty="0">
                <a:solidFill>
                  <a:schemeClr val="tx1"/>
                </a:solidFill>
              </a:rPr>
              <a:t>intersectional approach is crucial to upholding LGBTQ+ young people’s rights</a:t>
            </a:r>
            <a:r>
              <a:rPr lang="en-GB" sz="1870" dirty="0">
                <a:solidFill>
                  <a:schemeClr val="tx1"/>
                </a:solidFill>
              </a:rPr>
              <a:t>. LGBTQ+ identities are often represented in ways that don’t recognise the many differences between LGBTQ+ experiences and LGBTQ+ young people’s different needs. </a:t>
            </a:r>
          </a:p>
          <a:p>
            <a:pPr algn="ctr"/>
            <a:endParaRPr lang="en-GB" sz="1870" dirty="0">
              <a:solidFill>
                <a:schemeClr val="tx1"/>
              </a:solidFill>
            </a:endParaRPr>
          </a:p>
          <a:p>
            <a:pPr algn="ctr"/>
            <a:r>
              <a:rPr lang="en-GB" sz="1870" dirty="0">
                <a:solidFill>
                  <a:schemeClr val="tx1"/>
                </a:solidFill>
              </a:rPr>
              <a:t>Doing intersectionality in mental health support requires critical reflective practice to identify how to work in </a:t>
            </a:r>
            <a:r>
              <a:rPr lang="en-GB" sz="1870" b="1" dirty="0">
                <a:solidFill>
                  <a:schemeClr val="tx1"/>
                </a:solidFill>
              </a:rPr>
              <a:t>anti-oppressive</a:t>
            </a:r>
            <a:r>
              <a:rPr lang="en-GB" sz="1870" dirty="0">
                <a:solidFill>
                  <a:schemeClr val="tx1"/>
                </a:solidFill>
              </a:rPr>
              <a:t> ways, identifying who may be privileged and excluded and how. </a:t>
            </a:r>
            <a:r>
              <a:rPr lang="en-GB" sz="1870" dirty="0"/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32BE2-2729-4007-8473-B1CEE7667CB4}"/>
              </a:ext>
            </a:extLst>
          </p:cNvPr>
          <p:cNvSpPr/>
          <p:nvPr/>
        </p:nvSpPr>
        <p:spPr>
          <a:xfrm>
            <a:off x="5004048" y="1556792"/>
            <a:ext cx="3744416" cy="4968552"/>
          </a:xfrm>
          <a:prstGeom prst="roundRect">
            <a:avLst/>
          </a:prstGeom>
          <a:solidFill>
            <a:srgbClr val="F68F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70" dirty="0">
                <a:solidFill>
                  <a:schemeClr val="tx1"/>
                </a:solidFill>
              </a:rPr>
              <a:t>A </a:t>
            </a:r>
            <a:r>
              <a:rPr lang="en-GB" sz="1870" b="1" dirty="0">
                <a:solidFill>
                  <a:schemeClr val="tx1"/>
                </a:solidFill>
              </a:rPr>
              <a:t>youth rights</a:t>
            </a:r>
            <a:r>
              <a:rPr lang="en-GB" sz="1870" dirty="0">
                <a:solidFill>
                  <a:schemeClr val="tx1"/>
                </a:solidFill>
              </a:rPr>
              <a:t> approach to mental health support sees </a:t>
            </a:r>
            <a:r>
              <a:rPr lang="en-GB" sz="1870" b="1" dirty="0">
                <a:solidFill>
                  <a:schemeClr val="tx1"/>
                </a:solidFill>
              </a:rPr>
              <a:t>young people as rights holders independent of their parents or carers, and underlines the need for services and support providers to meet and uphold these rights</a:t>
            </a:r>
            <a:r>
              <a:rPr lang="en-GB" sz="1870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en-GB" sz="1870" dirty="0">
              <a:solidFill>
                <a:schemeClr val="tx1"/>
              </a:solidFill>
            </a:endParaRPr>
          </a:p>
          <a:p>
            <a:pPr algn="ctr"/>
            <a:r>
              <a:rPr lang="en-GB" sz="1870" dirty="0">
                <a:solidFill>
                  <a:schemeClr val="tx1"/>
                </a:solidFill>
              </a:rPr>
              <a:t>LGBTQ+ young people have rights to </a:t>
            </a:r>
            <a:r>
              <a:rPr lang="en-GB" sz="1870" b="1" dirty="0">
                <a:solidFill>
                  <a:schemeClr val="tx1"/>
                </a:solidFill>
              </a:rPr>
              <a:t>non-discrimination</a:t>
            </a:r>
            <a:r>
              <a:rPr lang="en-GB" sz="1870" dirty="0">
                <a:solidFill>
                  <a:schemeClr val="tx1"/>
                </a:solidFill>
              </a:rPr>
              <a:t>, </a:t>
            </a:r>
            <a:r>
              <a:rPr lang="en-GB" sz="1870" b="1" dirty="0">
                <a:solidFill>
                  <a:schemeClr val="tx1"/>
                </a:solidFill>
              </a:rPr>
              <a:t>identity</a:t>
            </a:r>
            <a:r>
              <a:rPr lang="en-GB" sz="1870" dirty="0">
                <a:solidFill>
                  <a:schemeClr val="tx1"/>
                </a:solidFill>
              </a:rPr>
              <a:t>, </a:t>
            </a:r>
            <a:r>
              <a:rPr lang="en-GB" sz="1870" b="1" dirty="0">
                <a:solidFill>
                  <a:schemeClr val="tx1"/>
                </a:solidFill>
              </a:rPr>
              <a:t>development</a:t>
            </a:r>
            <a:r>
              <a:rPr lang="en-GB" sz="1870" dirty="0">
                <a:solidFill>
                  <a:schemeClr val="tx1"/>
                </a:solidFill>
              </a:rPr>
              <a:t>, </a:t>
            </a:r>
            <a:r>
              <a:rPr lang="en-GB" sz="1870" b="1" dirty="0">
                <a:solidFill>
                  <a:schemeClr val="tx1"/>
                </a:solidFill>
              </a:rPr>
              <a:t>autonomy</a:t>
            </a:r>
            <a:r>
              <a:rPr lang="en-GB" sz="1870" dirty="0">
                <a:solidFill>
                  <a:schemeClr val="tx1"/>
                </a:solidFill>
              </a:rPr>
              <a:t>, </a:t>
            </a:r>
            <a:r>
              <a:rPr lang="en-GB" sz="1870" b="1" dirty="0">
                <a:solidFill>
                  <a:schemeClr val="tx1"/>
                </a:solidFill>
              </a:rPr>
              <a:t>freedom of expression</a:t>
            </a:r>
            <a:r>
              <a:rPr lang="en-GB" sz="1870" dirty="0">
                <a:solidFill>
                  <a:schemeClr val="tx1"/>
                </a:solidFill>
              </a:rPr>
              <a:t>,</a:t>
            </a:r>
            <a:r>
              <a:rPr lang="en-GB" sz="1870" b="1" dirty="0">
                <a:solidFill>
                  <a:schemeClr val="tx1"/>
                </a:solidFill>
              </a:rPr>
              <a:t> safety</a:t>
            </a:r>
            <a:r>
              <a:rPr lang="en-GB" sz="1870" dirty="0">
                <a:solidFill>
                  <a:schemeClr val="tx1"/>
                </a:solidFill>
              </a:rPr>
              <a:t>, </a:t>
            </a:r>
            <a:r>
              <a:rPr lang="en-GB" sz="1870" b="1" dirty="0">
                <a:solidFill>
                  <a:schemeClr val="tx1"/>
                </a:solidFill>
              </a:rPr>
              <a:t>good mental health</a:t>
            </a:r>
            <a:r>
              <a:rPr lang="en-GB" sz="1870" dirty="0">
                <a:solidFill>
                  <a:schemeClr val="tx1"/>
                </a:solidFill>
              </a:rPr>
              <a:t> and </a:t>
            </a:r>
            <a:r>
              <a:rPr lang="en-GB" sz="1870" b="1" dirty="0">
                <a:solidFill>
                  <a:schemeClr val="tx1"/>
                </a:solidFill>
              </a:rPr>
              <a:t>good mental healthcare</a:t>
            </a:r>
            <a:r>
              <a:rPr lang="en-GB" sz="187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E19A9D1F-D376-40BE-9F2C-59CFF6C69C0D}"/>
              </a:ext>
            </a:extLst>
          </p:cNvPr>
          <p:cNvSpPr/>
          <p:nvPr/>
        </p:nvSpPr>
        <p:spPr>
          <a:xfrm>
            <a:off x="7596336" y="764704"/>
            <a:ext cx="792088" cy="1008112"/>
          </a:xfrm>
          <a:prstGeom prst="downArrow">
            <a:avLst/>
          </a:prstGeom>
          <a:solidFill>
            <a:srgbClr val="1F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3EDAB0E5-475E-4EEF-B836-30BA1D7845E3}"/>
              </a:ext>
            </a:extLst>
          </p:cNvPr>
          <p:cNvSpPr/>
          <p:nvPr/>
        </p:nvSpPr>
        <p:spPr>
          <a:xfrm>
            <a:off x="1547664" y="764704"/>
            <a:ext cx="792088" cy="1008112"/>
          </a:xfrm>
          <a:prstGeom prst="downArrow">
            <a:avLst/>
          </a:prstGeom>
          <a:solidFill>
            <a:srgbClr val="1F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E7FA23E-CF5F-4A64-AFF5-DD913A6B8A1B}"/>
              </a:ext>
            </a:extLst>
          </p:cNvPr>
          <p:cNvSpPr/>
          <p:nvPr/>
        </p:nvSpPr>
        <p:spPr>
          <a:xfrm>
            <a:off x="1115616" y="188640"/>
            <a:ext cx="7632848" cy="936104"/>
          </a:xfrm>
          <a:prstGeom prst="roundRect">
            <a:avLst/>
          </a:prstGeom>
          <a:solidFill>
            <a:srgbClr val="1F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An intersectional youth rights approach</a:t>
            </a:r>
          </a:p>
        </p:txBody>
      </p:sp>
    </p:spTree>
    <p:extLst>
      <p:ext uri="{BB962C8B-B14F-4D97-AF65-F5344CB8AC3E}">
        <p14:creationId xmlns:p14="http://schemas.microsoft.com/office/powerpoint/2010/main" val="11378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46BA36-36EE-4C31-B9AD-F8233358321D}"/>
              </a:ext>
            </a:extLst>
          </p:cNvPr>
          <p:cNvSpPr/>
          <p:nvPr/>
        </p:nvSpPr>
        <p:spPr>
          <a:xfrm>
            <a:off x="1043608" y="237121"/>
            <a:ext cx="3744416" cy="2975854"/>
          </a:xfrm>
          <a:prstGeom prst="roundRect">
            <a:avLst/>
          </a:prstGeom>
          <a:solidFill>
            <a:srgbClr val="E60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Structural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Regular drop-in hubs at different locations and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Online as well as face-to-face support offers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gender toilets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Reimburse travel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‘Top-down’ anti-</a:t>
            </a:r>
          </a:p>
          <a:p>
            <a:pPr marL="284400"/>
            <a:r>
              <a:rPr lang="en-GB" dirty="0"/>
              <a:t>oppressive working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97337F-4547-4DFC-B649-C83BF90E60D7}"/>
              </a:ext>
            </a:extLst>
          </p:cNvPr>
          <p:cNvSpPr/>
          <p:nvPr/>
        </p:nvSpPr>
        <p:spPr>
          <a:xfrm>
            <a:off x="5092824" y="231049"/>
            <a:ext cx="3744416" cy="2880320"/>
          </a:xfrm>
          <a:prstGeom prst="roundRect">
            <a:avLst/>
          </a:prstGeom>
          <a:solidFill>
            <a:srgbClr val="8237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Cultural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Co-design inclusive resources with LGBTQ+ young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Recruit staff with diverse experiences at all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Display LGBTQ+ inclusivity </a:t>
            </a:r>
          </a:p>
          <a:p>
            <a:pPr marL="468000"/>
            <a:r>
              <a:rPr lang="en-GB" dirty="0"/>
              <a:t>clearly in online and print</a:t>
            </a:r>
          </a:p>
          <a:p>
            <a:pPr marL="720000"/>
            <a:r>
              <a:rPr lang="en-GB" dirty="0"/>
              <a:t>resources</a:t>
            </a:r>
          </a:p>
          <a:p>
            <a:pPr marL="1044000" indent="-285750">
              <a:buFont typeface="Arial" panose="020B0604020202020204" pitchFamily="34" charset="0"/>
              <a:buChar char="•"/>
            </a:pPr>
            <a:r>
              <a:rPr lang="en-GB" dirty="0"/>
              <a:t>Actively address stereotypes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A55B359-ACCC-4EB6-A56C-02762455F283}"/>
              </a:ext>
            </a:extLst>
          </p:cNvPr>
          <p:cNvSpPr/>
          <p:nvPr/>
        </p:nvSpPr>
        <p:spPr>
          <a:xfrm>
            <a:off x="1043608" y="3645025"/>
            <a:ext cx="3744416" cy="2880320"/>
          </a:xfrm>
          <a:prstGeom prst="roundRect">
            <a:avLst/>
          </a:prstGeom>
          <a:solidFill>
            <a:srgbClr val="1F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Create easy ways to </a:t>
            </a:r>
          </a:p>
          <a:p>
            <a:pPr marL="284400"/>
            <a:r>
              <a:rPr lang="en-GB" dirty="0"/>
              <a:t>self-refer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Provide brief explanations of confidentiality, privacy and information sharing as part of sign-up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Ensure that forms reflect the diversity of LGBTQ+ young people’s identities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333F393-533C-43C9-8893-8C86BAA9DC26}"/>
              </a:ext>
            </a:extLst>
          </p:cNvPr>
          <p:cNvSpPr/>
          <p:nvPr/>
        </p:nvSpPr>
        <p:spPr>
          <a:xfrm>
            <a:off x="5092824" y="3645025"/>
            <a:ext cx="3744416" cy="2880320"/>
          </a:xfrm>
          <a:prstGeom prst="roundRect">
            <a:avLst/>
          </a:prstGeom>
          <a:solidFill>
            <a:srgbClr val="F68F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Interpersonal</a:t>
            </a:r>
          </a:p>
          <a:p>
            <a:pPr marL="1044000" indent="-285750">
              <a:buFont typeface="Arial" panose="020B0604020202020204" pitchFamily="34" charset="0"/>
              <a:buChar char="•"/>
            </a:pPr>
            <a:r>
              <a:rPr lang="en-GB" dirty="0"/>
              <a:t>Feature diverse service </a:t>
            </a:r>
          </a:p>
          <a:p>
            <a:pPr marL="758250"/>
            <a:r>
              <a:rPr lang="en-GB" dirty="0"/>
              <a:t>staff in online content e.g., </a:t>
            </a:r>
          </a:p>
          <a:p>
            <a:pPr marL="504000"/>
            <a:r>
              <a:rPr lang="en-GB" dirty="0"/>
              <a:t>videos celebrating Pride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Provide service walk-throughs online showing the service building and layout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Offer buddy systems for first time attendees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B10E402-D03E-4DE5-97EB-1EE0D49B99FC}"/>
              </a:ext>
            </a:extLst>
          </p:cNvPr>
          <p:cNvSpPr/>
          <p:nvPr/>
        </p:nvSpPr>
        <p:spPr>
          <a:xfrm>
            <a:off x="3653989" y="2096852"/>
            <a:ext cx="2592288" cy="2664296"/>
          </a:xfrm>
          <a:prstGeom prst="ellipse">
            <a:avLst/>
          </a:prstGeom>
          <a:solidFill>
            <a:srgbClr val="F6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>
                <a:solidFill>
                  <a:schemeClr val="tx1"/>
                </a:solidFill>
              </a:rPr>
              <a:t>Accessibility</a:t>
            </a:r>
          </a:p>
        </p:txBody>
      </p:sp>
    </p:spTree>
    <p:extLst>
      <p:ext uri="{BB962C8B-B14F-4D97-AF65-F5344CB8AC3E}">
        <p14:creationId xmlns:p14="http://schemas.microsoft.com/office/powerpoint/2010/main" val="230272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424742-9FB5-4091-88F7-FE0BAEA35A31}"/>
              </a:ext>
            </a:extLst>
          </p:cNvPr>
          <p:cNvSpPr/>
          <p:nvPr/>
        </p:nvSpPr>
        <p:spPr>
          <a:xfrm>
            <a:off x="755576" y="1196752"/>
            <a:ext cx="8229600" cy="1607439"/>
          </a:xfrm>
          <a:prstGeom prst="rect">
            <a:avLst/>
          </a:prstGeom>
          <a:solidFill>
            <a:srgbClr val="E60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022E-1390-BB4F-AF3D-2FDDE55734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7088" y="1196752"/>
            <a:ext cx="8122009" cy="12423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300" b="1" dirty="0">
                <a:solidFill>
                  <a:schemeClr val="bg1"/>
                </a:solidFill>
              </a:rPr>
              <a:t>What’s the problem? </a:t>
            </a:r>
            <a:endParaRPr lang="en-GB" sz="23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300" dirty="0">
                <a:solidFill>
                  <a:schemeClr val="bg1"/>
                </a:solidFill>
              </a:rPr>
              <a:t>LGBTQ+ young people are more at risk of mental health problems (anxiety, depression, self-harm) than their cisgender and heterosexual peers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7088" y="44624"/>
            <a:ext cx="8229600" cy="1008112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Key problem 1: LGBTQ+ young people have poor mental health outcomes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E1AA9E-DDB4-42DE-A202-81B24EE7884F}"/>
              </a:ext>
            </a:extLst>
          </p:cNvPr>
          <p:cNvSpPr/>
          <p:nvPr/>
        </p:nvSpPr>
        <p:spPr>
          <a:xfrm>
            <a:off x="1259632" y="3099859"/>
            <a:ext cx="2736304" cy="2880320"/>
          </a:xfrm>
          <a:prstGeom prst="roundRect">
            <a:avLst/>
          </a:prstGeom>
          <a:solidFill>
            <a:srgbClr val="7F3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What works to reduce poor mental health for LGBTQ+ young people?</a:t>
            </a:r>
          </a:p>
        </p:txBody>
      </p:sp>
      <p:sp>
        <p:nvSpPr>
          <p:cNvPr id="7" name="Arc 2">
            <a:extLst>
              <a:ext uri="{FF2B5EF4-FFF2-40B4-BE49-F238E27FC236}">
                <a16:creationId xmlns:a16="http://schemas.microsoft.com/office/drawing/2014/main" id="{486F5A9C-7C5A-4DBD-A161-718B405E89B8}"/>
              </a:ext>
            </a:extLst>
          </p:cNvPr>
          <p:cNvSpPr>
            <a:spLocks/>
          </p:cNvSpPr>
          <p:nvPr/>
        </p:nvSpPr>
        <p:spPr bwMode="auto">
          <a:xfrm rot="14182846" flipH="1">
            <a:off x="2635268" y="5160036"/>
            <a:ext cx="1409801" cy="146537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 algn="ctr">
            <a:solidFill>
              <a:srgbClr val="82378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8715DEC-EE52-4231-ADD3-A7D2A938C5AE}"/>
              </a:ext>
            </a:extLst>
          </p:cNvPr>
          <p:cNvSpPr txBox="1">
            <a:spLocks/>
          </p:cNvSpPr>
          <p:nvPr/>
        </p:nvSpPr>
        <p:spPr>
          <a:xfrm>
            <a:off x="4211960" y="3099860"/>
            <a:ext cx="4320480" cy="3108206"/>
          </a:xfr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Services must support </a:t>
            </a:r>
            <a:r>
              <a:rPr lang="en-US" sz="3200" b="1" dirty="0"/>
              <a:t>connectedness</a:t>
            </a:r>
            <a:r>
              <a:rPr lang="en-US" sz="3200" dirty="0"/>
              <a:t>, </a:t>
            </a:r>
            <a:r>
              <a:rPr lang="en-US" sz="3200" b="1" dirty="0"/>
              <a:t>self-expression</a:t>
            </a:r>
            <a:r>
              <a:rPr lang="en-US" sz="3200" dirty="0"/>
              <a:t> and </a:t>
            </a:r>
            <a:r>
              <a:rPr lang="en-US" sz="3200" b="1" dirty="0"/>
              <a:t>hope for the future</a:t>
            </a:r>
            <a:r>
              <a:rPr lang="en-US" sz="3200" dirty="0"/>
              <a:t> as priorities to reduce poor mental health for LGBTQ+ young people</a:t>
            </a:r>
          </a:p>
        </p:txBody>
      </p:sp>
    </p:spTree>
    <p:extLst>
      <p:ext uri="{BB962C8B-B14F-4D97-AF65-F5344CB8AC3E}">
        <p14:creationId xmlns:p14="http://schemas.microsoft.com/office/powerpoint/2010/main" val="2497225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153DED7-DA8E-493A-A4FB-29474D192BF7}"/>
              </a:ext>
            </a:extLst>
          </p:cNvPr>
          <p:cNvSpPr/>
          <p:nvPr/>
        </p:nvSpPr>
        <p:spPr>
          <a:xfrm>
            <a:off x="894723" y="2288425"/>
            <a:ext cx="6372706" cy="2228656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0C0A85-E586-4B30-8141-A4735AE87F15}"/>
              </a:ext>
            </a:extLst>
          </p:cNvPr>
          <p:cNvSpPr/>
          <p:nvPr/>
        </p:nvSpPr>
        <p:spPr>
          <a:xfrm>
            <a:off x="2532418" y="4657295"/>
            <a:ext cx="6372706" cy="1996060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CDBC5A-0F91-4CB0-A1C3-409224FB9117}"/>
              </a:ext>
            </a:extLst>
          </p:cNvPr>
          <p:cNvSpPr/>
          <p:nvPr/>
        </p:nvSpPr>
        <p:spPr>
          <a:xfrm>
            <a:off x="2591782" y="183214"/>
            <a:ext cx="6372706" cy="1949642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97AFB9-0C6E-440C-A0F2-FB63A4417A69}"/>
              </a:ext>
            </a:extLst>
          </p:cNvPr>
          <p:cNvSpPr/>
          <p:nvPr/>
        </p:nvSpPr>
        <p:spPr>
          <a:xfrm>
            <a:off x="894723" y="183214"/>
            <a:ext cx="2309125" cy="1949642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800" dirty="0">
                <a:solidFill>
                  <a:schemeClr val="bg1"/>
                </a:solidFill>
              </a:rPr>
              <a:t>To address isolation and uphold </a:t>
            </a:r>
            <a:r>
              <a:rPr lang="en-GB" sz="2800" b="1" dirty="0">
                <a:solidFill>
                  <a:schemeClr val="bg1"/>
                </a:solidFill>
              </a:rPr>
              <a:t>Belonging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022E-1390-BB4F-AF3D-2FDDE55734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63888" y="387118"/>
            <a:ext cx="5400600" cy="17457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300" dirty="0">
                <a:solidFill>
                  <a:srgbClr val="002060"/>
                </a:solidFill>
              </a:rPr>
              <a:t>Provide LGBTQ+ groups or signpost to trusted LGBTQ+ youth groups</a:t>
            </a:r>
          </a:p>
          <a:p>
            <a:pPr>
              <a:spcBef>
                <a:spcPts val="0"/>
              </a:spcBef>
            </a:pPr>
            <a:r>
              <a:rPr lang="en-GB" sz="2300" dirty="0">
                <a:solidFill>
                  <a:srgbClr val="002060"/>
                </a:solidFill>
              </a:rPr>
              <a:t>Connecting LGBTQ+ young people with wider communities in safe ways</a:t>
            </a:r>
          </a:p>
          <a:p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44D3E-C6C6-4806-B5FC-FADC4BA84C82}"/>
              </a:ext>
            </a:extLst>
          </p:cNvPr>
          <p:cNvSpPr/>
          <p:nvPr/>
        </p:nvSpPr>
        <p:spPr>
          <a:xfrm>
            <a:off x="6394444" y="2284266"/>
            <a:ext cx="2510680" cy="2232815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800" dirty="0">
                <a:solidFill>
                  <a:schemeClr val="bg1"/>
                </a:solidFill>
              </a:rPr>
              <a:t>To support self-expression and the </a:t>
            </a:r>
            <a:r>
              <a:rPr lang="en-GB" sz="2800" b="1" dirty="0">
                <a:solidFill>
                  <a:schemeClr val="bg1"/>
                </a:solidFill>
              </a:rPr>
              <a:t>Body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9C24F25-B326-418C-B08F-4AA187C5BBC1}"/>
              </a:ext>
            </a:extLst>
          </p:cNvPr>
          <p:cNvSpPr txBox="1">
            <a:spLocks/>
          </p:cNvSpPr>
          <p:nvPr/>
        </p:nvSpPr>
        <p:spPr>
          <a:xfrm>
            <a:off x="973019" y="2292339"/>
            <a:ext cx="5400600" cy="2432805"/>
          </a:xfrm>
          <a:prstGeom prst="rect">
            <a:avLst/>
          </a:prstGeom>
        </p:spPr>
        <p:txBody>
          <a:bodyPr vert="horz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300" dirty="0">
                <a:solidFill>
                  <a:srgbClr val="002060"/>
                </a:solidFill>
              </a:rPr>
              <a:t>Provide resources for LGBTQ+ young people to dress and present themselves in the ways they feel comfortable</a:t>
            </a:r>
          </a:p>
          <a:p>
            <a:pPr>
              <a:spcBef>
                <a:spcPts val="0"/>
              </a:spcBef>
            </a:pPr>
            <a:r>
              <a:rPr lang="en-GB" sz="2300" dirty="0">
                <a:solidFill>
                  <a:srgbClr val="002060"/>
                </a:solidFill>
              </a:rPr>
              <a:t>Facilitate access to inclusive sports and activities (without framing exercise, weight loss or diet as ‘cures’)</a:t>
            </a:r>
            <a:endParaRPr lang="en-US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42E917-954C-48BE-8A69-671C85CA8DA4}"/>
              </a:ext>
            </a:extLst>
          </p:cNvPr>
          <p:cNvSpPr/>
          <p:nvPr/>
        </p:nvSpPr>
        <p:spPr>
          <a:xfrm>
            <a:off x="894723" y="4657295"/>
            <a:ext cx="2309125" cy="1996060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en-GB" sz="2800" dirty="0">
                <a:solidFill>
                  <a:schemeClr val="bg1"/>
                </a:solidFill>
              </a:rPr>
              <a:t>To address hopelessness and support </a:t>
            </a:r>
            <a:r>
              <a:rPr lang="en-GB" sz="2800" b="1" dirty="0">
                <a:solidFill>
                  <a:schemeClr val="bg1"/>
                </a:solidFill>
              </a:rPr>
              <a:t>Possibility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88AC58E-2A60-4F17-9C65-31B5573F0341}"/>
              </a:ext>
            </a:extLst>
          </p:cNvPr>
          <p:cNvSpPr txBox="1">
            <a:spLocks/>
          </p:cNvSpPr>
          <p:nvPr/>
        </p:nvSpPr>
        <p:spPr>
          <a:xfrm>
            <a:off x="3354186" y="4907617"/>
            <a:ext cx="5400600" cy="1745738"/>
          </a:xfrm>
          <a:prstGeom prst="rect">
            <a:avLst/>
          </a:prstGeom>
        </p:spPr>
        <p:txBody>
          <a:bodyPr vert="horz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300" dirty="0">
                <a:solidFill>
                  <a:srgbClr val="002060"/>
                </a:solidFill>
              </a:rPr>
              <a:t>Modelling diverse LGBTQ+ lives and futures</a:t>
            </a:r>
          </a:p>
          <a:p>
            <a:pPr>
              <a:spcBef>
                <a:spcPts val="0"/>
              </a:spcBef>
            </a:pPr>
            <a:r>
              <a:rPr lang="en-US" sz="2300" dirty="0">
                <a:solidFill>
                  <a:srgbClr val="002060"/>
                </a:solidFill>
              </a:rPr>
              <a:t>Supporting LGBTQ+ young people’s skills and interests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43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2">
            <a:extLst>
              <a:ext uri="{FF2B5EF4-FFF2-40B4-BE49-F238E27FC236}">
                <a16:creationId xmlns:a16="http://schemas.microsoft.com/office/drawing/2014/main" id="{486F5A9C-7C5A-4DBD-A161-718B405E89B8}"/>
              </a:ext>
            </a:extLst>
          </p:cNvPr>
          <p:cNvSpPr>
            <a:spLocks/>
          </p:cNvSpPr>
          <p:nvPr/>
        </p:nvSpPr>
        <p:spPr bwMode="auto">
          <a:xfrm rot="7417154">
            <a:off x="5356530" y="5087704"/>
            <a:ext cx="1243013" cy="1339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 algn="ctr">
            <a:solidFill>
              <a:srgbClr val="82378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424742-9FB5-4091-88F7-FE0BAEA35A31}"/>
              </a:ext>
            </a:extLst>
          </p:cNvPr>
          <p:cNvSpPr/>
          <p:nvPr/>
        </p:nvSpPr>
        <p:spPr>
          <a:xfrm>
            <a:off x="755576" y="1052736"/>
            <a:ext cx="8229600" cy="1656184"/>
          </a:xfrm>
          <a:prstGeom prst="rect">
            <a:avLst/>
          </a:prstGeom>
          <a:solidFill>
            <a:srgbClr val="E60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022E-1390-BB4F-AF3D-2FDDE55734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7088" y="1106488"/>
            <a:ext cx="8122009" cy="12423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300" b="1" dirty="0">
                <a:solidFill>
                  <a:schemeClr val="bg1"/>
                </a:solidFill>
              </a:rPr>
              <a:t>What’s the problem? </a:t>
            </a:r>
            <a:endParaRPr lang="en-GB" sz="23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300" dirty="0">
                <a:solidFill>
                  <a:schemeClr val="bg1"/>
                </a:solidFill>
              </a:rPr>
              <a:t>LGBTQ+ young people are reluctant to seek support due to fears of discrimination, of LGBTQ+ identity being treated as a cause of mental health problems, and being ‘outed’</a:t>
            </a:r>
            <a:endParaRPr lang="en-US" sz="2300" dirty="0">
              <a:solidFill>
                <a:schemeClr val="bg1"/>
              </a:solidFill>
            </a:endParaRPr>
          </a:p>
          <a:p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7088" y="44624"/>
            <a:ext cx="8229600" cy="1008112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Key problem 2: LGBTQ+ young people </a:t>
            </a:r>
            <a:r>
              <a:rPr lang="en-US" sz="3000" dirty="0" err="1"/>
              <a:t>underutilise</a:t>
            </a:r>
            <a:r>
              <a:rPr lang="en-US" sz="3000" dirty="0"/>
              <a:t> mental health services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E1AA9E-DDB4-42DE-A202-81B24EE7884F}"/>
              </a:ext>
            </a:extLst>
          </p:cNvPr>
          <p:cNvSpPr/>
          <p:nvPr/>
        </p:nvSpPr>
        <p:spPr>
          <a:xfrm>
            <a:off x="6444208" y="3356992"/>
            <a:ext cx="2504889" cy="3024336"/>
          </a:xfrm>
          <a:prstGeom prst="roundRect">
            <a:avLst/>
          </a:prstGeom>
          <a:solidFill>
            <a:srgbClr val="7F3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What works to increase LGBTQ+ young people’s use of mental health services?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1E39E70-21B7-4920-8824-F282286ECFC7}"/>
              </a:ext>
            </a:extLst>
          </p:cNvPr>
          <p:cNvSpPr txBox="1">
            <a:spLocks/>
          </p:cNvSpPr>
          <p:nvPr/>
        </p:nvSpPr>
        <p:spPr>
          <a:xfrm>
            <a:off x="1203012" y="2922940"/>
            <a:ext cx="5097180" cy="3433122"/>
          </a:xfr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LGBTQ+ young people are more likely to use mental health support when they can see that the service is </a:t>
            </a:r>
            <a:r>
              <a:rPr lang="en-US" sz="3000" b="1" dirty="0"/>
              <a:t>safe</a:t>
            </a:r>
            <a:r>
              <a:rPr lang="en-US" sz="3000" dirty="0"/>
              <a:t>, </a:t>
            </a:r>
            <a:r>
              <a:rPr lang="en-US" sz="3000" b="1" dirty="0"/>
              <a:t>knowledgeable</a:t>
            </a:r>
            <a:r>
              <a:rPr lang="en-US" sz="3000" dirty="0"/>
              <a:t> and </a:t>
            </a:r>
            <a:r>
              <a:rPr lang="en-US" sz="3000" b="1" dirty="0"/>
              <a:t>affirming</a:t>
            </a:r>
            <a:r>
              <a:rPr lang="en-US" sz="3000" dirty="0"/>
              <a:t>, and when support </a:t>
            </a:r>
            <a:r>
              <a:rPr lang="en-US" sz="3000" b="1" dirty="0"/>
              <a:t>fits into their lives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6789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153DED7-DA8E-493A-A4FB-29474D192BF7}"/>
              </a:ext>
            </a:extLst>
          </p:cNvPr>
          <p:cNvSpPr/>
          <p:nvPr/>
        </p:nvSpPr>
        <p:spPr>
          <a:xfrm>
            <a:off x="894723" y="2288425"/>
            <a:ext cx="6372706" cy="2228656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0C0A85-E586-4B30-8141-A4735AE87F15}"/>
              </a:ext>
            </a:extLst>
          </p:cNvPr>
          <p:cNvSpPr/>
          <p:nvPr/>
        </p:nvSpPr>
        <p:spPr>
          <a:xfrm>
            <a:off x="2532418" y="4657295"/>
            <a:ext cx="6372706" cy="1996060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CDBC5A-0F91-4CB0-A1C3-409224FB9117}"/>
              </a:ext>
            </a:extLst>
          </p:cNvPr>
          <p:cNvSpPr/>
          <p:nvPr/>
        </p:nvSpPr>
        <p:spPr>
          <a:xfrm>
            <a:off x="2591782" y="183214"/>
            <a:ext cx="6372706" cy="1949642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97AFB9-0C6E-440C-A0F2-FB63A4417A69}"/>
              </a:ext>
            </a:extLst>
          </p:cNvPr>
          <p:cNvSpPr/>
          <p:nvPr/>
        </p:nvSpPr>
        <p:spPr>
          <a:xfrm>
            <a:off x="894723" y="183214"/>
            <a:ext cx="2309125" cy="1949642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800" dirty="0">
                <a:solidFill>
                  <a:schemeClr val="bg1"/>
                </a:solidFill>
              </a:rPr>
              <a:t>To provide a </a:t>
            </a:r>
            <a:r>
              <a:rPr lang="en-GB" sz="2800" b="1" dirty="0">
                <a:solidFill>
                  <a:schemeClr val="bg1"/>
                </a:solidFill>
              </a:rPr>
              <a:t>Safer</a:t>
            </a:r>
            <a:r>
              <a:rPr lang="en-GB" sz="2800" dirty="0">
                <a:solidFill>
                  <a:schemeClr val="bg1"/>
                </a:solidFill>
              </a:rPr>
              <a:t>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022E-1390-BB4F-AF3D-2FDDE55734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54186" y="188640"/>
            <a:ext cx="5610302" cy="17457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</a:rPr>
              <a:t>Transparent policy around confidentiality and safeguarding, communicated in young person friendly ways</a:t>
            </a:r>
          </a:p>
          <a:p>
            <a:pPr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</a:rPr>
              <a:t>Seek regular feedback from LGBTQ+ young people on the service’s safety</a:t>
            </a:r>
          </a:p>
          <a:p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44D3E-C6C6-4806-B5FC-FADC4BA84C82}"/>
              </a:ext>
            </a:extLst>
          </p:cNvPr>
          <p:cNvSpPr/>
          <p:nvPr/>
        </p:nvSpPr>
        <p:spPr>
          <a:xfrm>
            <a:off x="6394444" y="2284266"/>
            <a:ext cx="2510680" cy="2232815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800" dirty="0">
                <a:solidFill>
                  <a:schemeClr val="bg1"/>
                </a:solidFill>
              </a:rPr>
              <a:t>To ensure that young people feel </a:t>
            </a:r>
            <a:r>
              <a:rPr lang="en-GB" sz="2800" b="1" dirty="0">
                <a:solidFill>
                  <a:schemeClr val="bg1"/>
                </a:solidFill>
              </a:rPr>
              <a:t>recognised</a:t>
            </a:r>
            <a:r>
              <a:rPr lang="en-GB" sz="2800" dirty="0">
                <a:solidFill>
                  <a:schemeClr val="bg1"/>
                </a:solidFill>
              </a:rPr>
              <a:t>, </a:t>
            </a:r>
            <a:r>
              <a:rPr lang="en-GB" sz="2800" b="1" dirty="0">
                <a:solidFill>
                  <a:schemeClr val="bg1"/>
                </a:solidFill>
              </a:rPr>
              <a:t>respected</a:t>
            </a:r>
            <a:r>
              <a:rPr lang="en-GB" sz="2800" dirty="0">
                <a:solidFill>
                  <a:schemeClr val="bg1"/>
                </a:solidFill>
              </a:rPr>
              <a:t> and </a:t>
            </a:r>
            <a:r>
              <a:rPr lang="en-GB" sz="2800" b="1" dirty="0">
                <a:solidFill>
                  <a:schemeClr val="bg1"/>
                </a:solidFill>
              </a:rPr>
              <a:t>affirmed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9C24F25-B326-418C-B08F-4AA187C5BBC1}"/>
              </a:ext>
            </a:extLst>
          </p:cNvPr>
          <p:cNvSpPr txBox="1">
            <a:spLocks/>
          </p:cNvSpPr>
          <p:nvPr/>
        </p:nvSpPr>
        <p:spPr>
          <a:xfrm>
            <a:off x="973019" y="2292339"/>
            <a:ext cx="5400600" cy="2432805"/>
          </a:xfrm>
          <a:prstGeom prst="rect">
            <a:avLst/>
          </a:prstGeom>
        </p:spPr>
        <p:txBody>
          <a:bodyPr vert="horz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</a:rPr>
              <a:t>Service providers have a demonstrable track record of working with and understanding LGBTQ+ young people</a:t>
            </a:r>
          </a:p>
          <a:p>
            <a:pPr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</a:rPr>
              <a:t>Ensure facilities are accessible and inclusive e.g., providing all gender toilets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42E917-954C-48BE-8A69-671C85CA8DA4}"/>
              </a:ext>
            </a:extLst>
          </p:cNvPr>
          <p:cNvSpPr/>
          <p:nvPr/>
        </p:nvSpPr>
        <p:spPr>
          <a:xfrm>
            <a:off x="894723" y="4657295"/>
            <a:ext cx="2309125" cy="1996060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600" dirty="0">
                <a:solidFill>
                  <a:schemeClr val="bg1"/>
                </a:solidFill>
              </a:rPr>
              <a:t>To ensure that the service </a:t>
            </a:r>
            <a:r>
              <a:rPr lang="en-GB" sz="2600" b="1" dirty="0">
                <a:solidFill>
                  <a:schemeClr val="bg1"/>
                </a:solidFill>
              </a:rPr>
              <a:t>fits into LGBTQ+ young people’s lives</a:t>
            </a:r>
            <a:endParaRPr lang="en-GB" sz="2600" dirty="0">
              <a:solidFill>
                <a:schemeClr val="bg1"/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88AC58E-2A60-4F17-9C65-31B5573F0341}"/>
              </a:ext>
            </a:extLst>
          </p:cNvPr>
          <p:cNvSpPr txBox="1">
            <a:spLocks/>
          </p:cNvSpPr>
          <p:nvPr/>
        </p:nvSpPr>
        <p:spPr>
          <a:xfrm>
            <a:off x="3354186" y="4707598"/>
            <a:ext cx="5400600" cy="1745738"/>
          </a:xfrm>
          <a:prstGeom prst="rect">
            <a:avLst/>
          </a:prstGeom>
        </p:spPr>
        <p:txBody>
          <a:bodyPr vert="horz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Provide rapid response to initial contact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Seek feedback from LGBTQ+ young people on support frequency, pace, timing and duration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063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2">
            <a:extLst>
              <a:ext uri="{FF2B5EF4-FFF2-40B4-BE49-F238E27FC236}">
                <a16:creationId xmlns:a16="http://schemas.microsoft.com/office/drawing/2014/main" id="{486F5A9C-7C5A-4DBD-A161-718B405E89B8}"/>
              </a:ext>
            </a:extLst>
          </p:cNvPr>
          <p:cNvSpPr>
            <a:spLocks/>
          </p:cNvSpPr>
          <p:nvPr/>
        </p:nvSpPr>
        <p:spPr bwMode="auto">
          <a:xfrm rot="7417154">
            <a:off x="6508659" y="5447743"/>
            <a:ext cx="1243013" cy="13398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 algn="ctr">
            <a:solidFill>
              <a:srgbClr val="82378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424742-9FB5-4091-88F7-FE0BAEA35A31}"/>
              </a:ext>
            </a:extLst>
          </p:cNvPr>
          <p:cNvSpPr/>
          <p:nvPr/>
        </p:nvSpPr>
        <p:spPr>
          <a:xfrm>
            <a:off x="755576" y="1052736"/>
            <a:ext cx="8229600" cy="1944216"/>
          </a:xfrm>
          <a:prstGeom prst="rect">
            <a:avLst/>
          </a:prstGeom>
          <a:solidFill>
            <a:srgbClr val="E60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022E-1390-BB4F-AF3D-2FDDE55734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7088" y="1106488"/>
            <a:ext cx="8122009" cy="189046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200" b="1" dirty="0">
                <a:solidFill>
                  <a:schemeClr val="bg1"/>
                </a:solidFill>
              </a:rPr>
              <a:t>What’s the problem? </a:t>
            </a:r>
            <a:endParaRPr lang="en-GB" sz="2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schemeClr val="bg1"/>
                </a:solidFill>
              </a:rPr>
              <a:t>LGBTQ+ young people’s poor experiences of mental health include: limited staff understanding of LGBTQ+ identities; having their LGBTQ+ identities dismissed, undermined or treated as problems; and being excluded from decisions about their care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7088" y="44624"/>
            <a:ext cx="8229600" cy="1008112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Key problem 3: LGBTQ+ young people have poor experiences of mental health services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E1AA9E-DDB4-42DE-A202-81B24EE7884F}"/>
              </a:ext>
            </a:extLst>
          </p:cNvPr>
          <p:cNvSpPr/>
          <p:nvPr/>
        </p:nvSpPr>
        <p:spPr>
          <a:xfrm>
            <a:off x="6660232" y="3212975"/>
            <a:ext cx="2288865" cy="3240360"/>
          </a:xfrm>
          <a:prstGeom prst="roundRect">
            <a:avLst/>
          </a:prstGeom>
          <a:solidFill>
            <a:srgbClr val="7F3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/>
              <a:t>What works to improve LGBTQ+ young people’s experiences when using mental health services?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7D4792-84D4-4375-99BB-0BFC2DB90146}"/>
              </a:ext>
            </a:extLst>
          </p:cNvPr>
          <p:cNvSpPr txBox="1">
            <a:spLocks/>
          </p:cNvSpPr>
          <p:nvPr/>
        </p:nvSpPr>
        <p:spPr>
          <a:xfrm>
            <a:off x="862647" y="3050704"/>
            <a:ext cx="5797585" cy="3402631"/>
          </a:xfr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LGBTQ+ young people have better experiences of using mental health support when they feel </a:t>
            </a:r>
            <a:r>
              <a:rPr lang="en-US" sz="2800" b="1" dirty="0"/>
              <a:t>ownership of the support space</a:t>
            </a:r>
            <a:r>
              <a:rPr lang="en-US" sz="2800" dirty="0"/>
              <a:t> and can </a:t>
            </a:r>
            <a:r>
              <a:rPr lang="en-US" sz="2800" b="1" dirty="0"/>
              <a:t>trust the people providing support</a:t>
            </a:r>
            <a:r>
              <a:rPr lang="en-US" sz="2800" dirty="0"/>
              <a:t>; services must also </a:t>
            </a:r>
            <a:r>
              <a:rPr lang="en-US" sz="2800" b="1" dirty="0"/>
              <a:t>support informed independent decision making</a:t>
            </a:r>
            <a:r>
              <a:rPr lang="en-US" sz="2800" dirty="0"/>
              <a:t> and </a:t>
            </a:r>
            <a:r>
              <a:rPr lang="en-US" sz="2800" b="1" dirty="0" err="1"/>
              <a:t>centre</a:t>
            </a:r>
            <a:r>
              <a:rPr lang="en-US" sz="2800" b="1" dirty="0"/>
              <a:t> emotions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960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153DED7-DA8E-493A-A4FB-29474D192BF7}"/>
              </a:ext>
            </a:extLst>
          </p:cNvPr>
          <p:cNvSpPr/>
          <p:nvPr/>
        </p:nvSpPr>
        <p:spPr>
          <a:xfrm>
            <a:off x="894723" y="1770737"/>
            <a:ext cx="6372706" cy="1154207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0C0A85-E586-4B30-8141-A4735AE87F15}"/>
              </a:ext>
            </a:extLst>
          </p:cNvPr>
          <p:cNvSpPr/>
          <p:nvPr/>
        </p:nvSpPr>
        <p:spPr>
          <a:xfrm>
            <a:off x="2532418" y="3017116"/>
            <a:ext cx="6432070" cy="2068068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CDBC5A-0F91-4CB0-A1C3-409224FB9117}"/>
              </a:ext>
            </a:extLst>
          </p:cNvPr>
          <p:cNvSpPr/>
          <p:nvPr/>
        </p:nvSpPr>
        <p:spPr>
          <a:xfrm>
            <a:off x="2591782" y="93660"/>
            <a:ext cx="6372706" cy="1568153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97AFB9-0C6E-440C-A0F2-FB63A4417A69}"/>
              </a:ext>
            </a:extLst>
          </p:cNvPr>
          <p:cNvSpPr/>
          <p:nvPr/>
        </p:nvSpPr>
        <p:spPr>
          <a:xfrm>
            <a:off x="894723" y="93660"/>
            <a:ext cx="2459463" cy="1568153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</a:rPr>
              <a:t>To create </a:t>
            </a:r>
            <a:r>
              <a:rPr lang="en-GB" sz="2400" b="1" dirty="0">
                <a:solidFill>
                  <a:schemeClr val="bg1"/>
                </a:solidFill>
              </a:rPr>
              <a:t>Spaces</a:t>
            </a:r>
            <a:r>
              <a:rPr lang="en-GB" sz="2400" dirty="0">
                <a:solidFill>
                  <a:schemeClr val="bg1"/>
                </a:solidFill>
              </a:rPr>
              <a:t> that centre LGBTQ+ young people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9022E-1390-BB4F-AF3D-2FDDE55734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54186" y="116632"/>
            <a:ext cx="5610302" cy="17457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300" dirty="0">
                <a:solidFill>
                  <a:schemeClr val="tx1"/>
                </a:solidFill>
              </a:rPr>
              <a:t>Co-design service buildings and spaces with LGBTQ+ young people</a:t>
            </a:r>
            <a:endParaRPr lang="en-US" sz="23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300" dirty="0">
                <a:solidFill>
                  <a:schemeClr val="tx1"/>
                </a:solidFill>
              </a:rPr>
              <a:t>Ensure that spaces are comfortable and welcoming</a:t>
            </a:r>
            <a:endParaRPr lang="en-GB" sz="23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44D3E-C6C6-4806-B5FC-FADC4BA84C82}"/>
              </a:ext>
            </a:extLst>
          </p:cNvPr>
          <p:cNvSpPr/>
          <p:nvPr/>
        </p:nvSpPr>
        <p:spPr>
          <a:xfrm>
            <a:off x="6394444" y="1770737"/>
            <a:ext cx="2570044" cy="1154207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</a:rPr>
              <a:t>To foster </a:t>
            </a:r>
            <a:r>
              <a:rPr lang="en-GB" sz="2400" b="1" dirty="0">
                <a:solidFill>
                  <a:schemeClr val="bg1"/>
                </a:solidFill>
              </a:rPr>
              <a:t>trusting relationships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9C24F25-B326-418C-B08F-4AA187C5BBC1}"/>
              </a:ext>
            </a:extLst>
          </p:cNvPr>
          <p:cNvSpPr txBox="1">
            <a:spLocks/>
          </p:cNvSpPr>
          <p:nvPr/>
        </p:nvSpPr>
        <p:spPr>
          <a:xfrm>
            <a:off x="993844" y="1770737"/>
            <a:ext cx="5400600" cy="1154207"/>
          </a:xfrm>
          <a:prstGeom prst="rect">
            <a:avLst/>
          </a:prstGeom>
        </p:spPr>
        <p:txBody>
          <a:bodyPr vert="horz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300" dirty="0">
                <a:solidFill>
                  <a:schemeClr val="tx1"/>
                </a:solidFill>
              </a:rPr>
              <a:t>Advocacy support can help LGBTQ+ young people to navigate important relationships in their lives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42E917-954C-48BE-8A69-671C85CA8DA4}"/>
              </a:ext>
            </a:extLst>
          </p:cNvPr>
          <p:cNvSpPr/>
          <p:nvPr/>
        </p:nvSpPr>
        <p:spPr>
          <a:xfrm>
            <a:off x="894723" y="3017116"/>
            <a:ext cx="2381133" cy="2068068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400" dirty="0">
                <a:solidFill>
                  <a:schemeClr val="bg1"/>
                </a:solidFill>
              </a:rPr>
              <a:t>To develop agency and </a:t>
            </a:r>
            <a:r>
              <a:rPr lang="en-GB" sz="2400" b="1" dirty="0">
                <a:solidFill>
                  <a:schemeClr val="bg1"/>
                </a:solidFill>
              </a:rPr>
              <a:t>informed independent decision making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88AC58E-2A60-4F17-9C65-31B5573F0341}"/>
              </a:ext>
            </a:extLst>
          </p:cNvPr>
          <p:cNvSpPr txBox="1">
            <a:spLocks/>
          </p:cNvSpPr>
          <p:nvPr/>
        </p:nvSpPr>
        <p:spPr>
          <a:xfrm>
            <a:off x="3354186" y="2979406"/>
            <a:ext cx="5610302" cy="1745738"/>
          </a:xfrm>
          <a:prstGeom prst="rect">
            <a:avLst/>
          </a:prstGeom>
        </p:spPr>
        <p:txBody>
          <a:bodyPr vert="horz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Provide options-based support that upholds LGBTQ+ young people’s rights to be heard and to autonomy</a:t>
            </a: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Policy and specifications ensure LGBTQ+ young people’s involvement in decisions about their support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84695D-9106-4DEA-A2EB-DE1D99F31907}"/>
              </a:ext>
            </a:extLst>
          </p:cNvPr>
          <p:cNvSpPr/>
          <p:nvPr/>
        </p:nvSpPr>
        <p:spPr>
          <a:xfrm>
            <a:off x="894723" y="5177356"/>
            <a:ext cx="6372706" cy="1532332"/>
          </a:xfrm>
          <a:prstGeom prst="rect">
            <a:avLst/>
          </a:prstGeom>
          <a:noFill/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7936A6-FFB3-4AB5-87DD-466C56F22E36}"/>
              </a:ext>
            </a:extLst>
          </p:cNvPr>
          <p:cNvSpPr/>
          <p:nvPr/>
        </p:nvSpPr>
        <p:spPr>
          <a:xfrm>
            <a:off x="6394444" y="5177356"/>
            <a:ext cx="2570044" cy="1532332"/>
          </a:xfrm>
          <a:prstGeom prst="rect">
            <a:avLst/>
          </a:prstGeom>
          <a:solidFill>
            <a:srgbClr val="1F6EB9"/>
          </a:solidFill>
          <a:ln w="57150">
            <a:solidFill>
              <a:srgbClr val="1F6E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To </a:t>
            </a:r>
            <a:r>
              <a:rPr lang="en-US" sz="2400" dirty="0" err="1">
                <a:solidFill>
                  <a:schemeClr val="bg1"/>
                </a:solidFill>
              </a:rPr>
              <a:t>centre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asset-based emotional support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4085590-0BC7-4934-A852-CB4E9C0FB3CC}"/>
              </a:ext>
            </a:extLst>
          </p:cNvPr>
          <p:cNvSpPr txBox="1">
            <a:spLocks/>
          </p:cNvSpPr>
          <p:nvPr/>
        </p:nvSpPr>
        <p:spPr>
          <a:xfrm>
            <a:off x="894723" y="5177356"/>
            <a:ext cx="5693501" cy="1532332"/>
          </a:xfrm>
          <a:prstGeom prst="rect">
            <a:avLst/>
          </a:prstGeom>
        </p:spPr>
        <p:txBody>
          <a:bodyPr vert="horz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Centre emotional language and education in service materials and approach e.g., sadness, panic, fear, anger, hopelessness</a:t>
            </a:r>
          </a:p>
        </p:txBody>
      </p:sp>
    </p:spTree>
    <p:extLst>
      <p:ext uri="{BB962C8B-B14F-4D97-AF65-F5344CB8AC3E}">
        <p14:creationId xmlns:p14="http://schemas.microsoft.com/office/powerpoint/2010/main" val="118843864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2: Text Only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de 2: Text Only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52B1E"/>
      </a:hlink>
      <a:folHlink>
        <a:srgbClr val="D52B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7200</TotalTime>
  <Words>874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Slide 2: Text Only</vt:lpstr>
      <vt:lpstr>1_Slide 2: Text Only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works to support LGBTQ+ young people’s mental health?</dc:title>
  <dc:creator>Microsoft Office User</dc:creator>
  <cp:lastModifiedBy>Felix McNulty</cp:lastModifiedBy>
  <cp:revision>69</cp:revision>
  <dcterms:created xsi:type="dcterms:W3CDTF">2022-03-08T09:33:15Z</dcterms:created>
  <dcterms:modified xsi:type="dcterms:W3CDTF">2022-11-30T12:21:40Z</dcterms:modified>
</cp:coreProperties>
</file>